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02" r:id="rId3"/>
    <p:sldId id="259" r:id="rId4"/>
    <p:sldId id="270" r:id="rId5"/>
    <p:sldId id="272" r:id="rId6"/>
    <p:sldId id="273" r:id="rId7"/>
    <p:sldId id="274" r:id="rId8"/>
    <p:sldId id="294" r:id="rId9"/>
    <p:sldId id="275" r:id="rId10"/>
    <p:sldId id="283" r:id="rId11"/>
    <p:sldId id="276" r:id="rId12"/>
    <p:sldId id="289" r:id="rId13"/>
    <p:sldId id="277" r:id="rId14"/>
    <p:sldId id="290" r:id="rId15"/>
    <p:sldId id="291" r:id="rId16"/>
    <p:sldId id="295" r:id="rId17"/>
    <p:sldId id="297" r:id="rId18"/>
    <p:sldId id="299" r:id="rId19"/>
    <p:sldId id="300" r:id="rId20"/>
    <p:sldId id="296" r:id="rId21"/>
    <p:sldId id="301" r:id="rId22"/>
    <p:sldId id="28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243"/>
    <a:srgbClr val="EAEAEA"/>
    <a:srgbClr val="ED4E24"/>
    <a:srgbClr val="4D3040"/>
    <a:srgbClr val="00AEEF"/>
    <a:srgbClr val="008000"/>
    <a:srgbClr val="009900"/>
    <a:srgbClr val="160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8" autoAdjust="0"/>
    <p:restoredTop sz="99587" autoAdjust="0"/>
  </p:normalViewPr>
  <p:slideViewPr>
    <p:cSldViewPr snapToGrid="0" snapToObjects="1">
      <p:cViewPr varScale="1">
        <p:scale>
          <a:sx n="82" d="100"/>
          <a:sy n="82" d="100"/>
        </p:scale>
        <p:origin x="-92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A62F-69E9-1341-8ADF-8D590639AA8C}" type="datetimeFigureOut">
              <a:rPr lang="en-US" smtClean="0"/>
              <a:t>3/24/15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F2E1F-A771-7342-ACF0-6C01426B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6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9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27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96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17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87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6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20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88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13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2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0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46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77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3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45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E1F-A771-7342-ACF0-6C01426B94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3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2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6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892969" y="178594"/>
            <a:ext cx="7358063" cy="1714500"/>
          </a:xfrm>
          <a:prstGeom prst="rect">
            <a:avLst/>
          </a:prstGeom>
        </p:spPr>
        <p:txBody>
          <a:bodyPr lIns="35717" tIns="35717" rIns="35717" bIns="35717"/>
          <a:lstStyle>
            <a:lvl1pPr>
              <a:defRPr sz="59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892969" y="1946672"/>
            <a:ext cx="7358063" cy="4018359"/>
          </a:xfrm>
          <a:prstGeom prst="rect">
            <a:avLst/>
          </a:prstGeom>
        </p:spPr>
        <p:txBody>
          <a:bodyPr lIns="35717" tIns="35717" rIns="35717" bIns="35717"/>
          <a:lstStyle>
            <a:lvl1pPr marL="625056" indent="-401822">
              <a:spcBef>
                <a:spcPts val="1687"/>
              </a:spcBef>
              <a:defRPr sz="3000"/>
            </a:lvl1pPr>
            <a:lvl2pPr marL="937584" indent="-401822">
              <a:spcBef>
                <a:spcPts val="1687"/>
              </a:spcBef>
              <a:defRPr sz="3000"/>
            </a:lvl2pPr>
            <a:lvl3pPr marL="1250112" indent="-401822">
              <a:spcBef>
                <a:spcPts val="1687"/>
              </a:spcBef>
              <a:defRPr sz="3000"/>
            </a:lvl3pPr>
            <a:lvl4pPr marL="1562640" indent="-401822">
              <a:spcBef>
                <a:spcPts val="1687"/>
              </a:spcBef>
              <a:defRPr sz="3000"/>
            </a:lvl4pPr>
            <a:lvl5pPr marL="1875168" indent="-401822">
              <a:spcBef>
                <a:spcPts val="1687"/>
              </a:spcBef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71467148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4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3/24/15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5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4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3/24/15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3/24/15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9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3/24/15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1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2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3/24/15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9144000" cy="688363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1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8220" y="4404082"/>
            <a:ext cx="4535786" cy="1611463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1186" y="4431242"/>
            <a:ext cx="6400800" cy="158430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Sakai PMC Chair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University of Michigan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Sakai Chief Strategist, </a:t>
            </a:r>
            <a:r>
              <a:rPr lang="en-US" sz="2000" b="1" dirty="0" err="1" smtClean="0">
                <a:solidFill>
                  <a:schemeClr val="bg1"/>
                </a:solidFill>
                <a:latin typeface="Arial"/>
                <a:cs typeface="Arial"/>
              </a:rPr>
              <a:t>Longsight</a:t>
            </a:r>
            <a:endParaRPr lang="en-US" sz="2000" b="1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11" y="1522863"/>
            <a:ext cx="3376941" cy="29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555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20511" y="393822"/>
            <a:ext cx="7390178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Historically we have avoided extensive roadmap discussions</a:t>
            </a:r>
          </a:p>
          <a:p>
            <a:pPr lvl="1"/>
            <a:r>
              <a:rPr lang="en-US" dirty="0" smtClean="0"/>
              <a:t>Unpredictable resources</a:t>
            </a:r>
          </a:p>
          <a:p>
            <a:pPr lvl="1"/>
            <a:r>
              <a:rPr lang="en-US" dirty="0" smtClean="0"/>
              <a:t>Governance layers / expectations / approvals</a:t>
            </a:r>
          </a:p>
          <a:p>
            <a:r>
              <a:rPr lang="en-US" dirty="0" smtClean="0"/>
              <a:t>The governance of Sakai is clear </a:t>
            </a:r>
          </a:p>
          <a:p>
            <a:r>
              <a:rPr lang="en-US" dirty="0" smtClean="0"/>
              <a:t>Commercial providers resources are more consistent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Roadmap for Sakai 11</a:t>
            </a:r>
            <a:endParaRPr lang="en-US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36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81314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11 – Bold Innovation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Morpheus-desk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2" y="2061213"/>
            <a:ext cx="8596150" cy="34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810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rpheus-mobi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197556"/>
            <a:ext cx="3132666" cy="4698999"/>
          </a:xfrm>
          <a:prstGeom prst="rect">
            <a:avLst/>
          </a:prstGeom>
        </p:spPr>
      </p:pic>
      <p:pic>
        <p:nvPicPr>
          <p:cNvPr id="5" name="Picture 4" descr="Morpheus-mobile-sitenav-expan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2" y="1847165"/>
            <a:ext cx="3226741" cy="4840111"/>
          </a:xfrm>
          <a:prstGeom prst="rect">
            <a:avLst/>
          </a:prstGeom>
        </p:spPr>
      </p:pic>
      <p:pic>
        <p:nvPicPr>
          <p:cNvPr id="6" name="Picture 5" descr="Morpheus-mobile-toolnav-expand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88" y="1344722"/>
            <a:ext cx="3226741" cy="48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6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81314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11 – User Centered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SIIG info for Sakai 10-11 Webin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7" y="1540976"/>
            <a:ext cx="7974756" cy="44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976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6506409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Moved to </a:t>
            </a:r>
            <a:r>
              <a:rPr lang="en-US" sz="4000" b="1" spc="-15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GitHub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92" y="1568532"/>
            <a:ext cx="6386227" cy="52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3811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5" y="334961"/>
            <a:ext cx="8015752" cy="57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3-sakai-ohloh-histo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706"/>
            <a:ext cx="9144000" cy="5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2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3-sakai-email-over-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4557"/>
            <a:ext cx="9144000" cy="484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6670074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Leadership Emeritus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Berkeley 2010 (*)</a:t>
            </a:r>
          </a:p>
          <a:p>
            <a:r>
              <a:rPr lang="en-US" dirty="0" smtClean="0"/>
              <a:t>Cambridge 2011</a:t>
            </a:r>
          </a:p>
          <a:p>
            <a:r>
              <a:rPr lang="en-US" dirty="0" smtClean="0"/>
              <a:t>Indiana 2013</a:t>
            </a:r>
          </a:p>
          <a:p>
            <a:r>
              <a:rPr lang="en-US" dirty="0"/>
              <a:t>Stanford </a:t>
            </a:r>
            <a:r>
              <a:rPr lang="en-US" dirty="0" smtClean="0"/>
              <a:t>2014 ??</a:t>
            </a:r>
          </a:p>
          <a:p>
            <a:r>
              <a:rPr lang="en-US" dirty="0" smtClean="0"/>
              <a:t>Michigan 2015 ??</a:t>
            </a:r>
          </a:p>
          <a:p>
            <a:endParaRPr lang="en-US" dirty="0"/>
          </a:p>
          <a:p>
            <a:r>
              <a:rPr lang="en-US" dirty="0" smtClean="0"/>
              <a:t>I expect some will re-engage as an open source LTI Tool ecosystem emerges</a:t>
            </a:r>
          </a:p>
        </p:txBody>
      </p:sp>
      <p:pic>
        <p:nvPicPr>
          <p:cNvPr id="7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58027" y="6270181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Last year of major contributions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5621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509565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Leadership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Rutgers</a:t>
            </a:r>
          </a:p>
          <a:p>
            <a:r>
              <a:rPr lang="en-US" dirty="0" smtClean="0"/>
              <a:t>Oxford</a:t>
            </a:r>
          </a:p>
          <a:p>
            <a:r>
              <a:rPr lang="en-US" dirty="0" smtClean="0"/>
              <a:t>Cape Town</a:t>
            </a:r>
          </a:p>
          <a:p>
            <a:r>
              <a:rPr lang="en-US" dirty="0" err="1" smtClean="0"/>
              <a:t>Longsight</a:t>
            </a:r>
            <a:endParaRPr lang="en-US" dirty="0" smtClean="0"/>
          </a:p>
          <a:p>
            <a:r>
              <a:rPr lang="en-US" dirty="0" smtClean="0"/>
              <a:t>Notre Dame</a:t>
            </a:r>
          </a:p>
          <a:p>
            <a:r>
              <a:rPr lang="en-US" dirty="0" smtClean="0"/>
              <a:t>Duke</a:t>
            </a:r>
          </a:p>
          <a:p>
            <a:r>
              <a:rPr lang="en-US" dirty="0" smtClean="0"/>
              <a:t>Marist</a:t>
            </a:r>
          </a:p>
          <a:p>
            <a:r>
              <a:rPr lang="en-US" dirty="0" smtClean="0"/>
              <a:t>...	</a:t>
            </a:r>
          </a:p>
          <a:p>
            <a:endParaRPr lang="en-US" dirty="0" smtClean="0"/>
          </a:p>
        </p:txBody>
      </p:sp>
      <p:pic>
        <p:nvPicPr>
          <p:cNvPr id="7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96539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8894" y="274638"/>
            <a:ext cx="5489114" cy="1143000"/>
          </a:xfrm>
          <a:solidFill>
            <a:srgbClr val="31BCF0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Disclaimer...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6047" y="1776425"/>
            <a:ext cx="3691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I am about to talk about is not an official direction or position of the University of Michigan, </a:t>
            </a:r>
            <a:r>
              <a:rPr lang="en-US" sz="3200" dirty="0" err="1" smtClean="0"/>
              <a:t>Longsight</a:t>
            </a:r>
            <a:r>
              <a:rPr lang="en-US" sz="3200" dirty="0" smtClean="0"/>
              <a:t>, nor IMS Global.</a:t>
            </a:r>
            <a:endParaRPr lang="en-US" sz="3200" dirty="0"/>
          </a:p>
        </p:txBody>
      </p:sp>
      <p:pic>
        <p:nvPicPr>
          <p:cNvPr id="5" name="Picture 1" descr="BookCoverPreviewFro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548" y="456529"/>
            <a:ext cx="3754080" cy="5350161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93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3-samigo-commits-over-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13771"/>
          </a:xfrm>
          <a:prstGeom prst="rect">
            <a:avLst/>
          </a:prstGeom>
        </p:spPr>
      </p:pic>
      <p:pic>
        <p:nvPicPr>
          <p:cNvPr id="5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411" y="3700823"/>
            <a:ext cx="1410996" cy="1056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longsight-logo (fcp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66" y="4067357"/>
            <a:ext cx="2818934" cy="690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606903" y="5708974"/>
            <a:ext cx="12146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7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6" y="851228"/>
            <a:ext cx="9144000" cy="5941355"/>
          </a:xfrm>
          <a:prstGeom prst="rect">
            <a:avLst/>
          </a:prstGeom>
        </p:spPr>
      </p:pic>
      <p:sp>
        <p:nvSpPr>
          <p:cNvPr id="70" name="Shape 70"/>
          <p:cNvSpPr/>
          <p:nvPr/>
        </p:nvSpPr>
        <p:spPr>
          <a:xfrm>
            <a:off x="884631" y="5535842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1.0</a:t>
            </a:r>
          </a:p>
        </p:txBody>
      </p:sp>
      <p:sp>
        <p:nvSpPr>
          <p:cNvPr id="71" name="Shape 71"/>
          <p:cNvSpPr/>
          <p:nvPr/>
        </p:nvSpPr>
        <p:spPr>
          <a:xfrm>
            <a:off x="1710767" y="5625139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1.5</a:t>
            </a:r>
          </a:p>
        </p:txBody>
      </p:sp>
      <p:sp>
        <p:nvSpPr>
          <p:cNvPr id="72" name="Shape 72"/>
          <p:cNvSpPr/>
          <p:nvPr/>
        </p:nvSpPr>
        <p:spPr>
          <a:xfrm>
            <a:off x="1308931" y="4642873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2.0</a:t>
            </a:r>
          </a:p>
        </p:txBody>
      </p:sp>
      <p:sp>
        <p:nvSpPr>
          <p:cNvPr id="73" name="Shape 73"/>
          <p:cNvSpPr/>
          <p:nvPr/>
        </p:nvSpPr>
        <p:spPr>
          <a:xfrm>
            <a:off x="1248290" y="5976868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516181" y="5780415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1730493" y="5030321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123400" y="4753501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2257345" y="4673134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2927071" y="4476680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4452181" y="2981951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2.9</a:t>
            </a:r>
          </a:p>
        </p:txBody>
      </p:sp>
      <p:sp>
        <p:nvSpPr>
          <p:cNvPr id="80" name="Shape 80"/>
          <p:cNvSpPr/>
          <p:nvPr/>
        </p:nvSpPr>
        <p:spPr>
          <a:xfrm>
            <a:off x="3498571" y="4351665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4596923" y="3601571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141509" y="4146282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32548" y="3955287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2.8</a:t>
            </a:r>
          </a:p>
        </p:txBody>
      </p:sp>
      <p:sp>
        <p:nvSpPr>
          <p:cNvPr id="84" name="Shape 84"/>
          <p:cNvSpPr/>
          <p:nvPr/>
        </p:nvSpPr>
        <p:spPr>
          <a:xfrm>
            <a:off x="3425267" y="3865990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2.7</a:t>
            </a:r>
          </a:p>
        </p:txBody>
      </p:sp>
      <p:sp>
        <p:nvSpPr>
          <p:cNvPr id="85" name="Shape 85"/>
          <p:cNvSpPr/>
          <p:nvPr/>
        </p:nvSpPr>
        <p:spPr>
          <a:xfrm>
            <a:off x="2818048" y="3955287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2.6</a:t>
            </a:r>
          </a:p>
        </p:txBody>
      </p:sp>
      <p:sp>
        <p:nvSpPr>
          <p:cNvPr id="86" name="Shape 86"/>
          <p:cNvSpPr/>
          <p:nvPr/>
        </p:nvSpPr>
        <p:spPr>
          <a:xfrm>
            <a:off x="1855509" y="489637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998384" y="4824938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112603" y="4214248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2.5</a:t>
            </a:r>
          </a:p>
        </p:txBody>
      </p:sp>
      <p:sp>
        <p:nvSpPr>
          <p:cNvPr id="90" name="Shape 90"/>
          <p:cNvSpPr/>
          <p:nvPr/>
        </p:nvSpPr>
        <p:spPr>
          <a:xfrm>
            <a:off x="5409096" y="327514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372460" y="3476982"/>
            <a:ext cx="46211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/>
              <a:t>10</a:t>
            </a:r>
            <a:endParaRPr sz="3000" dirty="0"/>
          </a:p>
        </p:txBody>
      </p:sp>
      <p:sp>
        <p:nvSpPr>
          <p:cNvPr id="26" name="Shape 90"/>
          <p:cNvSpPr/>
          <p:nvPr/>
        </p:nvSpPr>
        <p:spPr>
          <a:xfrm>
            <a:off x="6385643" y="2768900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7" name="Shape 91"/>
          <p:cNvSpPr/>
          <p:nvPr/>
        </p:nvSpPr>
        <p:spPr>
          <a:xfrm>
            <a:off x="5815290" y="2227796"/>
            <a:ext cx="46211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/>
              <a:t>11</a:t>
            </a:r>
            <a:endParaRPr sz="3000" dirty="0"/>
          </a:p>
        </p:txBody>
      </p:sp>
      <p:sp>
        <p:nvSpPr>
          <p:cNvPr id="28" name="Rectangle 27"/>
          <p:cNvSpPr/>
          <p:nvPr/>
        </p:nvSpPr>
        <p:spPr>
          <a:xfrm>
            <a:off x="-320512" y="393822"/>
            <a:ext cx="946451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12 – Dream Big?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90"/>
          <p:cNvSpPr/>
          <p:nvPr/>
        </p:nvSpPr>
        <p:spPr>
          <a:xfrm>
            <a:off x="7966889" y="1981053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0000"/>
          </a:solid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1" name="Shape 91"/>
          <p:cNvSpPr/>
          <p:nvPr/>
        </p:nvSpPr>
        <p:spPr>
          <a:xfrm>
            <a:off x="8369600" y="1807836"/>
            <a:ext cx="640384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/>
              <a:t>12?</a:t>
            </a:r>
            <a:endParaRPr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5372460" y="4698049"/>
            <a:ext cx="347617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has never been a better time to dream big in Sakai.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47781" y="2892212"/>
            <a:ext cx="135741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105194" y="2248945"/>
            <a:ext cx="0" cy="6432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91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6506409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 Open Ecosystem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Standards</a:t>
            </a:r>
          </a:p>
          <a:p>
            <a:pPr lvl="1"/>
            <a:r>
              <a:rPr lang="en-US" dirty="0" smtClean="0"/>
              <a:t>IMS LTI 2.0, IMS LTI Services, Content Item, Content Repository, IMS Caliper, IMS CASA</a:t>
            </a:r>
          </a:p>
          <a:p>
            <a:r>
              <a:rPr lang="en-US" dirty="0" err="1" smtClean="0"/>
              <a:t>Apereo</a:t>
            </a:r>
            <a:r>
              <a:rPr lang="en-US" dirty="0" smtClean="0"/>
              <a:t> Open Analytics Initiative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Tool Building Environment</a:t>
            </a:r>
          </a:p>
          <a:p>
            <a:pPr lvl="1"/>
            <a:r>
              <a:rPr lang="en-US" dirty="0" smtClean="0"/>
              <a:t>LTI Starter Kit (Java)</a:t>
            </a:r>
          </a:p>
          <a:p>
            <a:r>
              <a:rPr lang="en-US" dirty="0" err="1" smtClean="0"/>
              <a:t>Karuta</a:t>
            </a:r>
            <a:r>
              <a:rPr lang="en-US" dirty="0" smtClean="0"/>
              <a:t> Portfolio Project</a:t>
            </a:r>
          </a:p>
          <a:p>
            <a:r>
              <a:rPr lang="en-US" dirty="0" smtClean="0"/>
              <a:t>...</a:t>
            </a:r>
          </a:p>
        </p:txBody>
      </p:sp>
      <p:pic>
        <p:nvPicPr>
          <p:cNvPr id="7" name="Picture 6" descr="Untitled_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7" y="6006780"/>
            <a:ext cx="3286838" cy="728333"/>
          </a:xfrm>
          <a:prstGeom prst="rect">
            <a:avLst/>
          </a:prstGeom>
        </p:spPr>
      </p:pic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616" y="5983492"/>
            <a:ext cx="2894944" cy="72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85897" y="5188071"/>
            <a:ext cx="2652063" cy="52322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www.apereo.org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30099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Banner Year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97" y="1706819"/>
            <a:ext cx="8110305" cy="40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587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Core Values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Open Community</a:t>
            </a:r>
          </a:p>
          <a:p>
            <a:r>
              <a:rPr lang="en-US" dirty="0" smtClean="0"/>
              <a:t>Open Planning / Roadmap</a:t>
            </a:r>
          </a:p>
          <a:p>
            <a:endParaRPr lang="en-US" dirty="0" smtClean="0"/>
          </a:p>
          <a:p>
            <a:r>
              <a:rPr lang="en-US" dirty="0" smtClean="0"/>
              <a:t>Our "shareholders" are the adopters and users</a:t>
            </a:r>
          </a:p>
        </p:txBody>
      </p:sp>
      <p:pic>
        <p:nvPicPr>
          <p:cNvPr id="2" name="Picture 1" descr="Untitled_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5" y="5372992"/>
            <a:ext cx="5407540" cy="1198262"/>
          </a:xfrm>
          <a:prstGeom prst="rect">
            <a:avLst/>
          </a:prstGeom>
        </p:spPr>
      </p:pic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60" y="277614"/>
            <a:ext cx="2975632" cy="3054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85284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5777365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Leadership Team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Untitled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10" y="1600984"/>
            <a:ext cx="7409930" cy="440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898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7390178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Technology Leadership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Leading the way in cross-LMS interoperability</a:t>
            </a:r>
          </a:p>
          <a:p>
            <a:endParaRPr lang="en-US" dirty="0"/>
          </a:p>
          <a:p>
            <a:r>
              <a:rPr lang="en-US" dirty="0" smtClean="0"/>
              <a:t>Helped found of major IMS Standards</a:t>
            </a:r>
          </a:p>
          <a:p>
            <a:pPr lvl="1"/>
            <a:r>
              <a:rPr lang="en-US" dirty="0" smtClean="0"/>
              <a:t>Learning Tools Interoperability (IMS LTI)</a:t>
            </a:r>
          </a:p>
          <a:p>
            <a:pPr lvl="1"/>
            <a:r>
              <a:rPr lang="en-US" dirty="0" smtClean="0"/>
              <a:t>Common Cartridge (IMS CC)</a:t>
            </a:r>
          </a:p>
          <a:p>
            <a:pPr lvl="1"/>
            <a:endParaRPr lang="en-US" dirty="0"/>
          </a:p>
          <a:p>
            <a:r>
              <a:rPr lang="en-US" dirty="0" smtClean="0"/>
              <a:t>First to ship most IMS standards</a:t>
            </a:r>
          </a:p>
          <a:p>
            <a:pPr lvl="1"/>
            <a:r>
              <a:rPr lang="en-US" dirty="0" smtClean="0"/>
              <a:t>Most recently IMS LTI 2.0 in Sakai 10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861" y="4032664"/>
            <a:ext cx="2780863" cy="69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3950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71209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Decade of Innovation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800" dirty="0"/>
              <a:t>Sakai 2.9 – Summer 2013</a:t>
            </a:r>
          </a:p>
          <a:p>
            <a:pPr lvl="1"/>
            <a:r>
              <a:rPr lang="en-US" dirty="0"/>
              <a:t>Best in class course navigation</a:t>
            </a:r>
          </a:p>
          <a:p>
            <a:pPr lvl="1"/>
            <a:r>
              <a:rPr lang="en-US" dirty="0"/>
              <a:t>Best in class Lesson Builder (Last major feature)</a:t>
            </a:r>
          </a:p>
          <a:p>
            <a:r>
              <a:rPr lang="en-US" sz="2800" dirty="0"/>
              <a:t>Sakai 10 – Summer 2014</a:t>
            </a:r>
          </a:p>
          <a:p>
            <a:pPr lvl="1"/>
            <a:r>
              <a:rPr lang="en-US" dirty="0"/>
              <a:t>Improve cost of cloud hosting</a:t>
            </a:r>
          </a:p>
          <a:p>
            <a:pPr lvl="1"/>
            <a:r>
              <a:rPr lang="en-US" dirty="0"/>
              <a:t>UI Improvements / MOOC Influence</a:t>
            </a:r>
          </a:p>
          <a:p>
            <a:r>
              <a:rPr lang="en-US" sz="2800" dirty="0"/>
              <a:t>Sakai 11 – </a:t>
            </a:r>
            <a:r>
              <a:rPr lang="en-US" sz="2800" dirty="0" smtClean="0"/>
              <a:t>Fall 2015</a:t>
            </a:r>
            <a:endParaRPr lang="en-US" sz="2800" dirty="0"/>
          </a:p>
          <a:p>
            <a:pPr lvl="1"/>
            <a:r>
              <a:rPr lang="en-US" dirty="0"/>
              <a:t>Responsive design throughout</a:t>
            </a:r>
          </a:p>
          <a:p>
            <a:pPr lvl="1"/>
            <a:r>
              <a:rPr lang="en-US" dirty="0"/>
              <a:t>UI Surprise and Delight</a:t>
            </a:r>
          </a:p>
        </p:txBody>
      </p:sp>
      <p:pic>
        <p:nvPicPr>
          <p:cNvPr id="2" name="Picture 1" descr="sakai-logo-big-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77" y="393822"/>
            <a:ext cx="1767386" cy="11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0176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26" y="851228"/>
            <a:ext cx="9144000" cy="5941355"/>
          </a:xfrm>
          <a:prstGeom prst="rect">
            <a:avLst/>
          </a:prstGeom>
        </p:spPr>
      </p:pic>
      <p:sp>
        <p:nvSpPr>
          <p:cNvPr id="70" name="Shape 70"/>
          <p:cNvSpPr/>
          <p:nvPr/>
        </p:nvSpPr>
        <p:spPr>
          <a:xfrm>
            <a:off x="884631" y="5535842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1.0</a:t>
            </a:r>
          </a:p>
        </p:txBody>
      </p:sp>
      <p:sp>
        <p:nvSpPr>
          <p:cNvPr id="71" name="Shape 71"/>
          <p:cNvSpPr/>
          <p:nvPr/>
        </p:nvSpPr>
        <p:spPr>
          <a:xfrm>
            <a:off x="1710767" y="5625139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1.5</a:t>
            </a:r>
          </a:p>
        </p:txBody>
      </p:sp>
      <p:sp>
        <p:nvSpPr>
          <p:cNvPr id="72" name="Shape 72"/>
          <p:cNvSpPr/>
          <p:nvPr/>
        </p:nvSpPr>
        <p:spPr>
          <a:xfrm>
            <a:off x="1308931" y="4642873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2.0</a:t>
            </a:r>
          </a:p>
        </p:txBody>
      </p:sp>
      <p:sp>
        <p:nvSpPr>
          <p:cNvPr id="73" name="Shape 73"/>
          <p:cNvSpPr/>
          <p:nvPr/>
        </p:nvSpPr>
        <p:spPr>
          <a:xfrm>
            <a:off x="1248290" y="5976868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516181" y="5780415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1730493" y="5030321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123400" y="4753501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2257345" y="4673134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2927071" y="4476680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4452181" y="2981951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2.9</a:t>
            </a:r>
          </a:p>
        </p:txBody>
      </p:sp>
      <p:sp>
        <p:nvSpPr>
          <p:cNvPr id="80" name="Shape 80"/>
          <p:cNvSpPr/>
          <p:nvPr/>
        </p:nvSpPr>
        <p:spPr>
          <a:xfrm>
            <a:off x="3498571" y="4351665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4596923" y="3601571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141509" y="4146282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4532548" y="3955287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2.8</a:t>
            </a:r>
          </a:p>
        </p:txBody>
      </p:sp>
      <p:sp>
        <p:nvSpPr>
          <p:cNvPr id="84" name="Shape 84"/>
          <p:cNvSpPr/>
          <p:nvPr/>
        </p:nvSpPr>
        <p:spPr>
          <a:xfrm>
            <a:off x="3425267" y="3865990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2.7</a:t>
            </a:r>
          </a:p>
        </p:txBody>
      </p:sp>
      <p:sp>
        <p:nvSpPr>
          <p:cNvPr id="85" name="Shape 85"/>
          <p:cNvSpPr/>
          <p:nvPr/>
        </p:nvSpPr>
        <p:spPr>
          <a:xfrm>
            <a:off x="2818048" y="3955287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2.6</a:t>
            </a:r>
          </a:p>
        </p:txBody>
      </p:sp>
      <p:sp>
        <p:nvSpPr>
          <p:cNvPr id="86" name="Shape 86"/>
          <p:cNvSpPr/>
          <p:nvPr/>
        </p:nvSpPr>
        <p:spPr>
          <a:xfrm>
            <a:off x="1855509" y="489637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1998384" y="4824938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112603" y="4214248"/>
            <a:ext cx="55923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/>
              <a:t>2.5</a:t>
            </a:r>
          </a:p>
        </p:txBody>
      </p:sp>
      <p:sp>
        <p:nvSpPr>
          <p:cNvPr id="90" name="Shape 90"/>
          <p:cNvSpPr/>
          <p:nvPr/>
        </p:nvSpPr>
        <p:spPr>
          <a:xfrm>
            <a:off x="5409096" y="327514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372460" y="3476982"/>
            <a:ext cx="46211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/>
              <a:t>10</a:t>
            </a:r>
            <a:endParaRPr sz="3000" dirty="0"/>
          </a:p>
        </p:txBody>
      </p:sp>
      <p:sp>
        <p:nvSpPr>
          <p:cNvPr id="26" name="Shape 90"/>
          <p:cNvSpPr/>
          <p:nvPr/>
        </p:nvSpPr>
        <p:spPr>
          <a:xfrm>
            <a:off x="6385643" y="2768900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7" name="Shape 91"/>
          <p:cNvSpPr/>
          <p:nvPr/>
        </p:nvSpPr>
        <p:spPr>
          <a:xfrm>
            <a:off x="6739021" y="2595683"/>
            <a:ext cx="462112" cy="53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/>
              <a:t>11</a:t>
            </a:r>
            <a:endParaRPr sz="3000" dirty="0"/>
          </a:p>
        </p:txBody>
      </p:sp>
      <p:sp>
        <p:nvSpPr>
          <p:cNvPr id="28" name="Rectangle 27"/>
          <p:cNvSpPr/>
          <p:nvPr/>
        </p:nvSpPr>
        <p:spPr>
          <a:xfrm>
            <a:off x="-320512" y="393822"/>
            <a:ext cx="946451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Perception Versus Reality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474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71209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10 (partial List)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sz="2800" dirty="0" smtClean="0"/>
              <a:t>Peer Grading Assignments</a:t>
            </a:r>
          </a:p>
          <a:p>
            <a:r>
              <a:rPr lang="en-US" sz="2800" dirty="0"/>
              <a:t>Group </a:t>
            </a:r>
            <a:r>
              <a:rPr lang="en-US" sz="2800" dirty="0" smtClean="0"/>
              <a:t>Assignments</a:t>
            </a:r>
          </a:p>
          <a:p>
            <a:r>
              <a:rPr lang="en-US" sz="2800" dirty="0" smtClean="0"/>
              <a:t>Help Improvements</a:t>
            </a:r>
          </a:p>
          <a:p>
            <a:r>
              <a:rPr lang="en-US" sz="2800" dirty="0" smtClean="0"/>
              <a:t>Forums "MOOC-like"</a:t>
            </a:r>
          </a:p>
          <a:p>
            <a:r>
              <a:rPr lang="en-US" sz="2800" dirty="0" smtClean="0"/>
              <a:t>Test and Quizzes – All HTML5 recorder</a:t>
            </a:r>
          </a:p>
          <a:p>
            <a:r>
              <a:rPr lang="en-US" sz="2800" dirty="0" smtClean="0"/>
              <a:t>Syllabus Improvements</a:t>
            </a:r>
          </a:p>
          <a:p>
            <a:r>
              <a:rPr lang="en-US" sz="2800" dirty="0" smtClean="0"/>
              <a:t>Improved messaging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/>
              <a:t>Lesson Builder</a:t>
            </a:r>
          </a:p>
          <a:p>
            <a:pPr lvl="1"/>
            <a:r>
              <a:rPr lang="en-US" smtClean="0"/>
              <a:t>Peer rubrics</a:t>
            </a:r>
          </a:p>
          <a:p>
            <a:pPr lvl="1"/>
            <a:r>
              <a:rPr lang="en-US" smtClean="0"/>
              <a:t>Polls</a:t>
            </a:r>
          </a:p>
          <a:p>
            <a:r>
              <a:rPr lang="en-US" sz="2800" smtClean="0"/>
              <a:t>Rich Text Editor</a:t>
            </a:r>
          </a:p>
          <a:p>
            <a:pPr lvl="1"/>
            <a:r>
              <a:rPr lang="en-US" smtClean="0"/>
              <a:t>Audio record HTML5</a:t>
            </a:r>
          </a:p>
          <a:p>
            <a:pPr lvl="1"/>
            <a:r>
              <a:rPr lang="en-US" smtClean="0"/>
              <a:t>Accessible (ARIA)</a:t>
            </a:r>
          </a:p>
          <a:p>
            <a:pPr lvl="1"/>
            <a:r>
              <a:rPr lang="en-US" smtClean="0"/>
              <a:t>MathML</a:t>
            </a:r>
          </a:p>
          <a:p>
            <a:r>
              <a:rPr lang="en-US" sz="2800" smtClean="0"/>
              <a:t>Grade Book Extra Credit</a:t>
            </a:r>
          </a:p>
          <a:p>
            <a:r>
              <a:rPr lang="en-US" sz="2800" smtClean="0"/>
              <a:t>Drag/Drop Upload</a:t>
            </a:r>
            <a:endParaRPr lang="en-US" sz="2800" dirty="0"/>
          </a:p>
        </p:txBody>
      </p:sp>
      <p:pic>
        <p:nvPicPr>
          <p:cNvPr id="10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32" y="142710"/>
            <a:ext cx="1420045" cy="145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8277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421</Words>
  <Application>Microsoft Macintosh PowerPoint</Application>
  <PresentationFormat>On-screen Show (4:3)</PresentationFormat>
  <Paragraphs>128</Paragraphs>
  <Slides>22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Disclaimer...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 for Sakai 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Longsight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Wallace</dc:creator>
  <cp:lastModifiedBy>Charles Severance</cp:lastModifiedBy>
  <cp:revision>176</cp:revision>
  <dcterms:created xsi:type="dcterms:W3CDTF">2014-01-23T19:01:53Z</dcterms:created>
  <dcterms:modified xsi:type="dcterms:W3CDTF">2015-03-24T12:20:05Z</dcterms:modified>
</cp:coreProperties>
</file>